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0" r:id="rId5"/>
    <p:sldId id="291" r:id="rId6"/>
    <p:sldId id="292" r:id="rId7"/>
    <p:sldId id="293" r:id="rId8"/>
    <p:sldId id="294" r:id="rId9"/>
    <p:sldId id="295" r:id="rId10"/>
    <p:sldId id="296" r:id="rId11"/>
    <p:sldId id="298" r:id="rId12"/>
    <p:sldId id="299" r:id="rId13"/>
    <p:sldId id="300" r:id="rId14"/>
    <p:sldId id="297" r:id="rId15"/>
    <p:sldId id="30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C859A-7606-43F5-8564-36CE9452B6FA}" v="9" dt="2023-10-30T10:04:42.09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0" d="100"/>
          <a:sy n="70" d="100"/>
        </p:scale>
        <p:origin x="116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0E9C859A-7606-43F5-8564-36CE9452B6FA}"/>
    <pc:docChg chg="custSel modSld">
      <pc:chgData name="Pascalle Cup" userId="abbe84a0-611b-406e-b251-e8b4b71c069a" providerId="ADAL" clId="{0E9C859A-7606-43F5-8564-36CE9452B6FA}" dt="2023-10-30T10:07:06.615" v="107" actId="478"/>
      <pc:docMkLst>
        <pc:docMk/>
      </pc:docMkLst>
      <pc:sldChg chg="delSp modSp mod">
        <pc:chgData name="Pascalle Cup" userId="abbe84a0-611b-406e-b251-e8b4b71c069a" providerId="ADAL" clId="{0E9C859A-7606-43F5-8564-36CE9452B6FA}" dt="2023-10-30T10:07:06.615" v="107" actId="478"/>
        <pc:sldMkLst>
          <pc:docMk/>
          <pc:sldMk cId="3060570135" sldId="270"/>
        </pc:sldMkLst>
        <pc:spChg chg="del">
          <ac:chgData name="Pascalle Cup" userId="abbe84a0-611b-406e-b251-e8b4b71c069a" providerId="ADAL" clId="{0E9C859A-7606-43F5-8564-36CE9452B6FA}" dt="2023-10-30T10:07:06.615" v="107" actId="478"/>
          <ac:spMkLst>
            <pc:docMk/>
            <pc:sldMk cId="3060570135" sldId="270"/>
            <ac:spMk id="4" creationId="{9A4FB39F-A18D-4FB1-9DD9-B7144CB8F611}"/>
          </ac:spMkLst>
        </pc:spChg>
        <pc:spChg chg="mod">
          <ac:chgData name="Pascalle Cup" userId="abbe84a0-611b-406e-b251-e8b4b71c069a" providerId="ADAL" clId="{0E9C859A-7606-43F5-8564-36CE9452B6FA}" dt="2023-10-30T10:07:03.280" v="106" actId="20577"/>
          <ac:spMkLst>
            <pc:docMk/>
            <pc:sldMk cId="3060570135" sldId="270"/>
            <ac:spMk id="19" creationId="{14E73B20-0538-4583-99A5-6DBBBDB452F7}"/>
          </ac:spMkLst>
        </pc:spChg>
      </pc:sldChg>
      <pc:sldChg chg="modSp mod">
        <pc:chgData name="Pascalle Cup" userId="abbe84a0-611b-406e-b251-e8b4b71c069a" providerId="ADAL" clId="{0E9C859A-7606-43F5-8564-36CE9452B6FA}" dt="2023-10-30T10:04:17.808" v="80" actId="20577"/>
        <pc:sldMkLst>
          <pc:docMk/>
          <pc:sldMk cId="2131273927" sldId="291"/>
        </pc:sldMkLst>
        <pc:spChg chg="mod">
          <ac:chgData name="Pascalle Cup" userId="abbe84a0-611b-406e-b251-e8b4b71c069a" providerId="ADAL" clId="{0E9C859A-7606-43F5-8564-36CE9452B6FA}" dt="2023-10-30T10:04:17.808" v="80" actId="20577"/>
          <ac:spMkLst>
            <pc:docMk/>
            <pc:sldMk cId="2131273927" sldId="291"/>
            <ac:spMk id="3" creationId="{34FDE50B-20C1-47BC-B8AD-74D1C2CFFDE3}"/>
          </ac:spMkLst>
        </pc:spChg>
      </pc:sldChg>
      <pc:sldChg chg="delSp mod">
        <pc:chgData name="Pascalle Cup" userId="abbe84a0-611b-406e-b251-e8b4b71c069a" providerId="ADAL" clId="{0E9C859A-7606-43F5-8564-36CE9452B6FA}" dt="2023-10-30T10:04:28.558" v="81" actId="478"/>
        <pc:sldMkLst>
          <pc:docMk/>
          <pc:sldMk cId="2932270119" sldId="292"/>
        </pc:sldMkLst>
        <pc:spChg chg="del">
          <ac:chgData name="Pascalle Cup" userId="abbe84a0-611b-406e-b251-e8b4b71c069a" providerId="ADAL" clId="{0E9C859A-7606-43F5-8564-36CE9452B6FA}" dt="2023-10-30T10:04:28.558" v="81" actId="478"/>
          <ac:spMkLst>
            <pc:docMk/>
            <pc:sldMk cId="2932270119" sldId="292"/>
            <ac:spMk id="3" creationId="{F18FED8D-712B-4CCF-83A9-3E90FDCF054C}"/>
          </ac:spMkLst>
        </pc:spChg>
      </pc:sldChg>
      <pc:sldChg chg="modSp mod">
        <pc:chgData name="Pascalle Cup" userId="abbe84a0-611b-406e-b251-e8b4b71c069a" providerId="ADAL" clId="{0E9C859A-7606-43F5-8564-36CE9452B6FA}" dt="2023-10-30T10:04:48.321" v="91" actId="1076"/>
        <pc:sldMkLst>
          <pc:docMk/>
          <pc:sldMk cId="3809321185" sldId="296"/>
        </pc:sldMkLst>
        <pc:spChg chg="mod">
          <ac:chgData name="Pascalle Cup" userId="abbe84a0-611b-406e-b251-e8b4b71c069a" providerId="ADAL" clId="{0E9C859A-7606-43F5-8564-36CE9452B6FA}" dt="2023-10-30T10:04:42.095" v="90" actId="6549"/>
          <ac:spMkLst>
            <pc:docMk/>
            <pc:sldMk cId="3809321185" sldId="296"/>
            <ac:spMk id="6" creationId="{D2338EC1-1755-4C16-B961-7C3C0C6AD3AE}"/>
          </ac:spMkLst>
        </pc:spChg>
        <pc:spChg chg="mod">
          <ac:chgData name="Pascalle Cup" userId="abbe84a0-611b-406e-b251-e8b4b71c069a" providerId="ADAL" clId="{0E9C859A-7606-43F5-8564-36CE9452B6FA}" dt="2023-10-30T10:04:48.321" v="91" actId="1076"/>
          <ac:spMkLst>
            <pc:docMk/>
            <pc:sldMk cId="3809321185" sldId="296"/>
            <ac:spMk id="7" creationId="{7DC93F02-3B79-468E-9148-4FEF74BE4A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30/10/2023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1331885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30-10-2023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30-10-2023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30-10-2023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30-10-2023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30-10-2023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30-10-2023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30-10-2023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30-10-2023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30-10-2023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30-10-2023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30-10-2023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30-10-2023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18805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5E8B3-09FA-4380-8942-57DCC89867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71A51C-5D41-4FD3-89A6-AC8D890DE7A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C2A1DF-A48C-4202-B69D-F6750147E1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8E72C9-5C10-48AE-95EF-AF2ACD59A527}"/>
              </a:ext>
            </a:extLst>
          </p:cNvPr>
          <p:cNvSpPr>
            <a:spLocks noGrp="1"/>
          </p:cNvSpPr>
          <p:nvPr>
            <p:ph type="dt" sz="half" idx="10"/>
          </p:nvPr>
        </p:nvSpPr>
        <p:spPr/>
        <p:txBody>
          <a:bodyPr/>
          <a:lstStyle/>
          <a:p>
            <a:fld id="{5A69AE6F-F613-4B4E-8A42-DBE723A55561}" type="datetimeFigureOut">
              <a:rPr lang="nl-NL" smtClean="0"/>
              <a:t>30-10-2023</a:t>
            </a:fld>
            <a:endParaRPr lang="nl-NL"/>
          </a:p>
        </p:txBody>
      </p:sp>
      <p:sp>
        <p:nvSpPr>
          <p:cNvPr id="6" name="Tijdelijke aanduiding voor voettekst 5">
            <a:extLst>
              <a:ext uri="{FF2B5EF4-FFF2-40B4-BE49-F238E27FC236}">
                <a16:creationId xmlns:a16="http://schemas.microsoft.com/office/drawing/2014/main" id="{C0C9103E-81FC-449C-8536-A3F77F7C23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975642-FAB9-4DBD-BCBD-EB3FC3DDEF6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77457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30-10-2023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30-10-2023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30-10-2023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 id="2147483691"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6.xml"/><Relationship Id="rId1" Type="http://schemas.openxmlformats.org/officeDocument/2006/relationships/video" Target="https://www.youtube.com/embed/-a1XWJDm5ck?start=39&amp;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089081"/>
            <a:ext cx="8676000" cy="2397319"/>
          </a:xfrm>
        </p:spPr>
        <p:txBody>
          <a:bodyPr/>
          <a:lstStyle/>
          <a:p>
            <a:r>
              <a:rPr lang="nl-NL" dirty="0"/>
              <a:t>Laatste les Stad en wijk periode 1</a:t>
            </a:r>
            <a:br>
              <a:rPr lang="nl-NL" dirty="0"/>
            </a:br>
            <a:r>
              <a:rPr lang="nl-NL" dirty="0"/>
              <a:t>30-10-2023</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C1FD9F24-EF88-26E9-9BD3-BFC195308646}"/>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10</a:t>
            </a:fld>
            <a:endParaRPr lang="nl-NL"/>
          </a:p>
        </p:txBody>
      </p:sp>
      <p:pic>
        <p:nvPicPr>
          <p:cNvPr id="7" name="Afbeelding 6">
            <a:extLst>
              <a:ext uri="{FF2B5EF4-FFF2-40B4-BE49-F238E27FC236}">
                <a16:creationId xmlns:a16="http://schemas.microsoft.com/office/drawing/2014/main" id="{337275CC-60CA-3D74-31FD-548727E69D95}"/>
              </a:ext>
            </a:extLst>
          </p:cNvPr>
          <p:cNvPicPr>
            <a:picLocks noChangeAspect="1"/>
          </p:cNvPicPr>
          <p:nvPr/>
        </p:nvPicPr>
        <p:blipFill>
          <a:blip r:embed="rId2"/>
          <a:stretch>
            <a:fillRect/>
          </a:stretch>
        </p:blipFill>
        <p:spPr>
          <a:xfrm>
            <a:off x="371475" y="2252121"/>
            <a:ext cx="5656454" cy="2809372"/>
          </a:xfrm>
          <a:prstGeom prst="rect">
            <a:avLst/>
          </a:prstGeom>
          <a:noFill/>
        </p:spPr>
      </p:pic>
      <p:sp>
        <p:nvSpPr>
          <p:cNvPr id="6" name="Tekstvak 5">
            <a:extLst>
              <a:ext uri="{FF2B5EF4-FFF2-40B4-BE49-F238E27FC236}">
                <a16:creationId xmlns:a16="http://schemas.microsoft.com/office/drawing/2014/main" id="{9E98467F-BAF5-76B0-EF6E-1FDC5AC1406C}"/>
              </a:ext>
            </a:extLst>
          </p:cNvPr>
          <p:cNvSpPr txBox="1"/>
          <p:nvPr/>
        </p:nvSpPr>
        <p:spPr>
          <a:xfrm>
            <a:off x="6175376" y="1700212"/>
            <a:ext cx="4823846" cy="4429125"/>
          </a:xfrm>
          <a:prstGeom prst="rect">
            <a:avLst/>
          </a:prstGeom>
        </p:spPr>
        <p:txBody>
          <a:bodyPr vert="horz" lIns="0" tIns="0" rIns="0" bIns="0" numCol="1" spcCol="180000" rtlCol="0">
            <a:normAutofit/>
          </a:bodyPr>
          <a:lstStyle/>
          <a:p>
            <a:pPr>
              <a:spcAft>
                <a:spcPts val="600"/>
              </a:spcAft>
            </a:pPr>
            <a:r>
              <a:rPr lang="nl-NL" dirty="0"/>
              <a:t>Welke verbetervoorstellen die je bedacht hebt voor je eigen wijk kun je met behulp van bewonersparticipatie oppakken? </a:t>
            </a:r>
          </a:p>
          <a:p>
            <a:pPr>
              <a:spcAft>
                <a:spcPts val="600"/>
              </a:spcAft>
            </a:pPr>
            <a:endParaRPr lang="nl-NL" dirty="0"/>
          </a:p>
          <a:p>
            <a:pPr>
              <a:spcAft>
                <a:spcPts val="600"/>
              </a:spcAft>
            </a:pPr>
            <a:r>
              <a:rPr lang="nl-NL" dirty="0"/>
              <a:t>En hoe dan? </a:t>
            </a:r>
          </a:p>
        </p:txBody>
      </p:sp>
      <p:sp>
        <p:nvSpPr>
          <p:cNvPr id="2" name="Titel 1">
            <a:extLst>
              <a:ext uri="{FF2B5EF4-FFF2-40B4-BE49-F238E27FC236}">
                <a16:creationId xmlns:a16="http://schemas.microsoft.com/office/drawing/2014/main" id="{0690F894-93C8-E182-1488-44AB4B474471}"/>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a:latin typeface="+mj-lt"/>
                <a:ea typeface="+mj-ea"/>
                <a:cs typeface="+mj-cs"/>
              </a:rPr>
              <a:t>Toepassen</a:t>
            </a:r>
          </a:p>
        </p:txBody>
      </p:sp>
      <p:sp>
        <p:nvSpPr>
          <p:cNvPr id="3" name="Tijdelijke aanduiding voor datum 2">
            <a:extLst>
              <a:ext uri="{FF2B5EF4-FFF2-40B4-BE49-F238E27FC236}">
                <a16:creationId xmlns:a16="http://schemas.microsoft.com/office/drawing/2014/main" id="{93AC164A-3DB2-2111-4298-D9F15AD71C3D}"/>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30-10-2023</a:t>
            </a:fld>
            <a:endParaRPr lang="nl-NL" noProof="0"/>
          </a:p>
        </p:txBody>
      </p:sp>
    </p:spTree>
    <p:extLst>
      <p:ext uri="{BB962C8B-B14F-4D97-AF65-F5344CB8AC3E}">
        <p14:creationId xmlns:p14="http://schemas.microsoft.com/office/powerpoint/2010/main" val="274668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EB722-3F31-4813-BDD1-AB7910084874}"/>
              </a:ext>
            </a:extLst>
          </p:cNvPr>
          <p:cNvSpPr>
            <a:spLocks noGrp="1"/>
          </p:cNvSpPr>
          <p:nvPr>
            <p:ph type="title"/>
          </p:nvPr>
        </p:nvSpPr>
        <p:spPr/>
        <p:txBody>
          <a:bodyPr/>
          <a:lstStyle/>
          <a:p>
            <a:r>
              <a:rPr lang="nl-NL" dirty="0"/>
              <a:t>De begrippenlijst: </a:t>
            </a:r>
          </a:p>
        </p:txBody>
      </p:sp>
      <p:graphicFrame>
        <p:nvGraphicFramePr>
          <p:cNvPr id="3" name="Tabel 2">
            <a:extLst>
              <a:ext uri="{FF2B5EF4-FFF2-40B4-BE49-F238E27FC236}">
                <a16:creationId xmlns:a16="http://schemas.microsoft.com/office/drawing/2014/main" id="{84D24A79-8765-5329-6EEF-216D6E03266B}"/>
              </a:ext>
            </a:extLst>
          </p:cNvPr>
          <p:cNvGraphicFramePr>
            <a:graphicFrameLocks noGrp="1"/>
          </p:cNvGraphicFramePr>
          <p:nvPr>
            <p:extLst>
              <p:ext uri="{D42A27DB-BD31-4B8C-83A1-F6EECF244321}">
                <p14:modId xmlns:p14="http://schemas.microsoft.com/office/powerpoint/2010/main" val="1209875215"/>
              </p:ext>
            </p:extLst>
          </p:nvPr>
        </p:nvGraphicFramePr>
        <p:xfrm>
          <a:off x="457846" y="1250951"/>
          <a:ext cx="4200594" cy="5233678"/>
        </p:xfrm>
        <a:graphic>
          <a:graphicData uri="http://schemas.openxmlformats.org/drawingml/2006/table">
            <a:tbl>
              <a:tblPr firstRow="1" firstCol="1" bandRow="1">
                <a:tableStyleId>{93296810-A885-4BE3-A3E7-6D5BEEA58F35}</a:tableStyleId>
              </a:tblPr>
              <a:tblGrid>
                <a:gridCol w="4200594">
                  <a:extLst>
                    <a:ext uri="{9D8B030D-6E8A-4147-A177-3AD203B41FA5}">
                      <a16:colId xmlns:a16="http://schemas.microsoft.com/office/drawing/2014/main" val="3979654838"/>
                    </a:ext>
                  </a:extLst>
                </a:gridCol>
              </a:tblGrid>
              <a:tr h="306282">
                <a:tc>
                  <a:txBody>
                    <a:bodyPr/>
                    <a:lstStyle/>
                    <a:p>
                      <a:pPr fontAlgn="base">
                        <a:lnSpc>
                          <a:spcPct val="107000"/>
                        </a:lnSpc>
                        <a:spcAft>
                          <a:spcPts val="800"/>
                        </a:spcAft>
                      </a:pPr>
                      <a:r>
                        <a:rPr lang="nl-NL" sz="1600" dirty="0">
                          <a:effectLst/>
                        </a:rPr>
                        <a:t>Leefbaarheid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2428581"/>
                  </a:ext>
                </a:extLst>
              </a:tr>
              <a:tr h="306282">
                <a:tc>
                  <a:txBody>
                    <a:bodyPr/>
                    <a:lstStyle/>
                    <a:p>
                      <a:pPr fontAlgn="base">
                        <a:lnSpc>
                          <a:spcPct val="107000"/>
                        </a:lnSpc>
                        <a:spcAft>
                          <a:spcPts val="800"/>
                        </a:spcAft>
                      </a:pPr>
                      <a:r>
                        <a:rPr lang="nl-NL" sz="1600" dirty="0">
                          <a:effectLst/>
                        </a:rPr>
                        <a:t>Wijkontwikkeling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487287"/>
                  </a:ext>
                </a:extLst>
              </a:tr>
              <a:tr h="306282">
                <a:tc>
                  <a:txBody>
                    <a:bodyPr/>
                    <a:lstStyle/>
                    <a:p>
                      <a:pPr fontAlgn="base">
                        <a:lnSpc>
                          <a:spcPct val="107000"/>
                        </a:lnSpc>
                        <a:spcAft>
                          <a:spcPts val="800"/>
                        </a:spcAft>
                      </a:pPr>
                      <a:r>
                        <a:rPr lang="nl-NL" sz="1600" dirty="0">
                          <a:effectLst/>
                        </a:rPr>
                        <a:t>Fysieke leefbaarheid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0050457"/>
                  </a:ext>
                </a:extLst>
              </a:tr>
              <a:tr h="306282">
                <a:tc>
                  <a:txBody>
                    <a:bodyPr/>
                    <a:lstStyle/>
                    <a:p>
                      <a:pPr fontAlgn="base">
                        <a:lnSpc>
                          <a:spcPct val="107000"/>
                        </a:lnSpc>
                        <a:spcAft>
                          <a:spcPts val="800"/>
                        </a:spcAft>
                      </a:pPr>
                      <a:r>
                        <a:rPr lang="nl-NL" sz="1600" dirty="0">
                          <a:effectLst/>
                        </a:rPr>
                        <a:t>Fysieke veiligheid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7417866"/>
                  </a:ext>
                </a:extLst>
              </a:tr>
              <a:tr h="306282">
                <a:tc>
                  <a:txBody>
                    <a:bodyPr/>
                    <a:lstStyle/>
                    <a:p>
                      <a:pPr fontAlgn="base">
                        <a:lnSpc>
                          <a:spcPct val="107000"/>
                        </a:lnSpc>
                        <a:spcAft>
                          <a:spcPts val="800"/>
                        </a:spcAft>
                      </a:pPr>
                      <a:r>
                        <a:rPr lang="nl-NL" sz="1600" dirty="0">
                          <a:effectLst/>
                        </a:rPr>
                        <a:t>Sociale leefbaarheid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60806814"/>
                  </a:ext>
                </a:extLst>
              </a:tr>
              <a:tr h="306282">
                <a:tc>
                  <a:txBody>
                    <a:bodyPr/>
                    <a:lstStyle/>
                    <a:p>
                      <a:pPr fontAlgn="base">
                        <a:lnSpc>
                          <a:spcPct val="107000"/>
                        </a:lnSpc>
                        <a:spcAft>
                          <a:spcPts val="800"/>
                        </a:spcAft>
                      </a:pPr>
                      <a:r>
                        <a:rPr lang="nl-NL" sz="1600" dirty="0">
                          <a:effectLst/>
                        </a:rPr>
                        <a:t>Sociale veiligheid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6006286"/>
                  </a:ext>
                </a:extLst>
              </a:tr>
              <a:tr h="306282">
                <a:tc>
                  <a:txBody>
                    <a:bodyPr/>
                    <a:lstStyle/>
                    <a:p>
                      <a:pPr fontAlgn="base">
                        <a:lnSpc>
                          <a:spcPct val="107000"/>
                        </a:lnSpc>
                        <a:spcAft>
                          <a:spcPts val="800"/>
                        </a:spcAft>
                      </a:pPr>
                      <a:r>
                        <a:rPr lang="nl-NL" sz="1600" dirty="0">
                          <a:effectLst/>
                        </a:rPr>
                        <a:t>Sociale cohesie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0560705"/>
                  </a:ext>
                </a:extLst>
              </a:tr>
              <a:tr h="306282">
                <a:tc>
                  <a:txBody>
                    <a:bodyPr/>
                    <a:lstStyle/>
                    <a:p>
                      <a:pPr fontAlgn="base">
                        <a:lnSpc>
                          <a:spcPct val="107000"/>
                        </a:lnSpc>
                        <a:spcAft>
                          <a:spcPts val="800"/>
                        </a:spcAft>
                      </a:pPr>
                      <a:r>
                        <a:rPr lang="nl-NL" sz="1600" dirty="0">
                          <a:effectLst/>
                        </a:rPr>
                        <a:t>Duurzame wijk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42191505"/>
                  </a:ext>
                </a:extLst>
              </a:tr>
              <a:tr h="159956">
                <a:tc>
                  <a:txBody>
                    <a:bodyPr/>
                    <a:lstStyle/>
                    <a:p>
                      <a:pPr fontAlgn="base">
                        <a:lnSpc>
                          <a:spcPct val="107000"/>
                        </a:lnSpc>
                        <a:spcAft>
                          <a:spcPts val="800"/>
                        </a:spcAft>
                      </a:pPr>
                      <a:r>
                        <a:rPr lang="nl-NL" sz="1600">
                          <a:effectLst/>
                        </a:rPr>
                        <a:t>Bewonersparticipatie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7217153"/>
                  </a:ext>
                </a:extLst>
              </a:tr>
              <a:tr h="159956">
                <a:tc>
                  <a:txBody>
                    <a:bodyPr/>
                    <a:lstStyle/>
                    <a:p>
                      <a:pPr fontAlgn="base">
                        <a:lnSpc>
                          <a:spcPct val="107000"/>
                        </a:lnSpc>
                        <a:spcAft>
                          <a:spcPts val="800"/>
                        </a:spcAft>
                      </a:pPr>
                      <a:r>
                        <a:rPr lang="nl-NL" sz="1600">
                          <a:effectLst/>
                        </a:rPr>
                        <a:t>Objectief onderzoek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5566912"/>
                  </a:ext>
                </a:extLst>
              </a:tr>
              <a:tr h="159956">
                <a:tc>
                  <a:txBody>
                    <a:bodyPr/>
                    <a:lstStyle/>
                    <a:p>
                      <a:pPr fontAlgn="base">
                        <a:lnSpc>
                          <a:spcPct val="107000"/>
                        </a:lnSpc>
                        <a:spcAft>
                          <a:spcPts val="800"/>
                        </a:spcAft>
                      </a:pPr>
                      <a:r>
                        <a:rPr lang="nl-NL" sz="1600">
                          <a:effectLst/>
                        </a:rPr>
                        <a:t>Wijkschouw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48063649"/>
                  </a:ext>
                </a:extLst>
              </a:tr>
              <a:tr h="306282">
                <a:tc>
                  <a:txBody>
                    <a:bodyPr/>
                    <a:lstStyle/>
                    <a:p>
                      <a:pPr fontAlgn="base">
                        <a:lnSpc>
                          <a:spcPct val="107000"/>
                        </a:lnSpc>
                        <a:spcAft>
                          <a:spcPts val="800"/>
                        </a:spcAft>
                      </a:pPr>
                      <a:r>
                        <a:rPr lang="nl-NL" sz="1600" dirty="0">
                          <a:effectLst/>
                        </a:rPr>
                        <a:t>SWOT-analyse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01800922"/>
                  </a:ext>
                </a:extLst>
              </a:tr>
              <a:tr h="159956">
                <a:tc>
                  <a:txBody>
                    <a:bodyPr/>
                    <a:lstStyle/>
                    <a:p>
                      <a:pPr fontAlgn="base">
                        <a:lnSpc>
                          <a:spcPct val="107000"/>
                        </a:lnSpc>
                        <a:spcAft>
                          <a:spcPts val="800"/>
                        </a:spcAft>
                      </a:pPr>
                      <a:r>
                        <a:rPr lang="nl-NL" sz="1600">
                          <a:effectLst/>
                        </a:rPr>
                        <a:t>Demografie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9807491"/>
                  </a:ext>
                </a:extLst>
              </a:tr>
              <a:tr h="159956">
                <a:tc>
                  <a:txBody>
                    <a:bodyPr/>
                    <a:lstStyle/>
                    <a:p>
                      <a:pPr fontAlgn="base">
                        <a:lnSpc>
                          <a:spcPct val="107000"/>
                        </a:lnSpc>
                        <a:spcAft>
                          <a:spcPts val="800"/>
                        </a:spcAft>
                      </a:pPr>
                      <a:r>
                        <a:rPr lang="nl-NL" sz="1600">
                          <a:effectLst/>
                        </a:rPr>
                        <a:t>Doelgroepen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1900506"/>
                  </a:ext>
                </a:extLst>
              </a:tr>
              <a:tr h="159956">
                <a:tc>
                  <a:txBody>
                    <a:bodyPr/>
                    <a:lstStyle/>
                    <a:p>
                      <a:pPr fontAlgn="base">
                        <a:lnSpc>
                          <a:spcPct val="107000"/>
                        </a:lnSpc>
                        <a:spcAft>
                          <a:spcPts val="800"/>
                        </a:spcAft>
                      </a:pPr>
                      <a:r>
                        <a:rPr lang="nl-NL" sz="1600">
                          <a:effectLst/>
                        </a:rPr>
                        <a:t>Deskresearch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0699373"/>
                  </a:ext>
                </a:extLst>
              </a:tr>
              <a:tr h="159956">
                <a:tc>
                  <a:txBody>
                    <a:bodyPr/>
                    <a:lstStyle/>
                    <a:p>
                      <a:pPr fontAlgn="base">
                        <a:lnSpc>
                          <a:spcPct val="107000"/>
                        </a:lnSpc>
                        <a:spcAft>
                          <a:spcPts val="800"/>
                        </a:spcAft>
                      </a:pPr>
                      <a:r>
                        <a:rPr lang="nl-NL" sz="1600">
                          <a:effectLst/>
                        </a:rPr>
                        <a:t>Lemon meter en Leefbarometer</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40707129"/>
                  </a:ext>
                </a:extLst>
              </a:tr>
              <a:tr h="159956">
                <a:tc>
                  <a:txBody>
                    <a:bodyPr/>
                    <a:lstStyle/>
                    <a:p>
                      <a:pPr fontAlgn="base">
                        <a:lnSpc>
                          <a:spcPct val="107000"/>
                        </a:lnSpc>
                        <a:spcAft>
                          <a:spcPts val="800"/>
                        </a:spcAft>
                      </a:pPr>
                      <a:r>
                        <a:rPr lang="nl-NL" sz="1600">
                          <a:effectLst/>
                        </a:rPr>
                        <a:t>Fieldresearch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9755401"/>
                  </a:ext>
                </a:extLst>
              </a:tr>
              <a:tr h="159956">
                <a:tc>
                  <a:txBody>
                    <a:bodyPr/>
                    <a:lstStyle/>
                    <a:p>
                      <a:pPr fontAlgn="base">
                        <a:lnSpc>
                          <a:spcPct val="107000"/>
                        </a:lnSpc>
                        <a:spcAft>
                          <a:spcPts val="800"/>
                        </a:spcAft>
                      </a:pPr>
                      <a:r>
                        <a:rPr lang="nl-NL" sz="1600">
                          <a:effectLst/>
                        </a:rPr>
                        <a:t>Maatschappelijke organisaties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8121558"/>
                  </a:ext>
                </a:extLst>
              </a:tr>
              <a:tr h="159956">
                <a:tc>
                  <a:txBody>
                    <a:bodyPr/>
                    <a:lstStyle/>
                    <a:p>
                      <a:pPr fontAlgn="base">
                        <a:lnSpc>
                          <a:spcPct val="107000"/>
                        </a:lnSpc>
                        <a:spcAft>
                          <a:spcPts val="800"/>
                        </a:spcAft>
                      </a:pPr>
                      <a:r>
                        <a:rPr lang="nl-NL" sz="1600" dirty="0">
                          <a:effectLst/>
                        </a:rPr>
                        <a:t>Voorzieningen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62778770"/>
                  </a:ext>
                </a:extLst>
              </a:tr>
            </a:tbl>
          </a:graphicData>
        </a:graphic>
      </p:graphicFrame>
      <p:sp>
        <p:nvSpPr>
          <p:cNvPr id="4" name="Rechthoek 3">
            <a:extLst>
              <a:ext uri="{FF2B5EF4-FFF2-40B4-BE49-F238E27FC236}">
                <a16:creationId xmlns:a16="http://schemas.microsoft.com/office/drawing/2014/main" id="{39ED7C92-8BFE-9D6C-B132-1F3C59BB6806}"/>
              </a:ext>
            </a:extLst>
          </p:cNvPr>
          <p:cNvSpPr/>
          <p:nvPr/>
        </p:nvSpPr>
        <p:spPr>
          <a:xfrm rot="519967">
            <a:off x="5644247" y="2158339"/>
            <a:ext cx="5021554" cy="1754326"/>
          </a:xfrm>
          <a:prstGeom prst="rect">
            <a:avLst/>
          </a:prstGeom>
          <a:noFill/>
        </p:spPr>
        <p:txBody>
          <a:bodyPr wrap="square" lIns="91440" tIns="45720" rIns="91440" bIns="45720">
            <a:spAutoFit/>
          </a:bodyPr>
          <a:lstStyle/>
          <a:p>
            <a:pPr algn="ctr"/>
            <a:r>
              <a:rPr lang="nl-NL" sz="5400" dirty="0">
                <a:ln w="0"/>
                <a:effectLst>
                  <a:outerShdw blurRad="38100" dist="19050" dir="2700000" algn="tl" rotWithShape="0">
                    <a:schemeClr val="dk1">
                      <a:alpha val="40000"/>
                    </a:schemeClr>
                  </a:outerShdw>
                </a:effectLst>
              </a:rPr>
              <a:t>Nog vragen hierover?</a:t>
            </a:r>
          </a:p>
        </p:txBody>
      </p:sp>
    </p:spTree>
    <p:extLst>
      <p:ext uri="{BB962C8B-B14F-4D97-AF65-F5344CB8AC3E}">
        <p14:creationId xmlns:p14="http://schemas.microsoft.com/office/powerpoint/2010/main" val="166572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A28E2-6122-2695-B1C0-7029DCFD4886}"/>
              </a:ext>
            </a:extLst>
          </p:cNvPr>
          <p:cNvSpPr>
            <a:spLocks noGrp="1"/>
          </p:cNvSpPr>
          <p:nvPr>
            <p:ph type="ctrTitle"/>
          </p:nvPr>
        </p:nvSpPr>
        <p:spPr/>
        <p:txBody>
          <a:bodyPr/>
          <a:lstStyle/>
          <a:p>
            <a:r>
              <a:rPr lang="nl-NL" dirty="0"/>
              <a:t>Succes met leren!</a:t>
            </a:r>
          </a:p>
        </p:txBody>
      </p:sp>
      <p:sp>
        <p:nvSpPr>
          <p:cNvPr id="3" name="Tijdelijke aanduiding voor dianummer 2">
            <a:extLst>
              <a:ext uri="{FF2B5EF4-FFF2-40B4-BE49-F238E27FC236}">
                <a16:creationId xmlns:a16="http://schemas.microsoft.com/office/drawing/2014/main" id="{49521EAC-64DE-CD21-9EE7-628C79F23CCA}"/>
              </a:ext>
            </a:extLst>
          </p:cNvPr>
          <p:cNvSpPr>
            <a:spLocks noGrp="1"/>
          </p:cNvSpPr>
          <p:nvPr>
            <p:ph type="sldNum" sz="quarter" idx="12"/>
          </p:nvPr>
        </p:nvSpPr>
        <p:spPr/>
        <p:txBody>
          <a:bodyPr/>
          <a:lstStyle/>
          <a:p>
            <a:fld id="{45B76B8B-DE07-48A4-9913-B57A52F2F853}" type="slidenum">
              <a:rPr lang="nl-NL" noProof="0" smtClean="0"/>
              <a:pPr/>
              <a:t>12</a:t>
            </a:fld>
            <a:endParaRPr lang="nl-NL" noProof="0"/>
          </a:p>
        </p:txBody>
      </p:sp>
    </p:spTree>
    <p:extLst>
      <p:ext uri="{BB962C8B-B14F-4D97-AF65-F5344CB8AC3E}">
        <p14:creationId xmlns:p14="http://schemas.microsoft.com/office/powerpoint/2010/main" val="397983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0CF4C-2C46-4F9A-9871-7769A592606B}"/>
              </a:ext>
            </a:extLst>
          </p:cNvPr>
          <p:cNvSpPr>
            <a:spLocks noGrp="1"/>
          </p:cNvSpPr>
          <p:nvPr>
            <p:ph type="title"/>
          </p:nvPr>
        </p:nvSpPr>
        <p:spPr/>
        <p:txBody>
          <a:bodyPr/>
          <a:lstStyle/>
          <a:p>
            <a:r>
              <a:rPr lang="nl-NL" dirty="0"/>
              <a:t>Programma van vandaag</a:t>
            </a:r>
          </a:p>
        </p:txBody>
      </p:sp>
      <p:sp>
        <p:nvSpPr>
          <p:cNvPr id="3" name="Tekstvak 2">
            <a:extLst>
              <a:ext uri="{FF2B5EF4-FFF2-40B4-BE49-F238E27FC236}">
                <a16:creationId xmlns:a16="http://schemas.microsoft.com/office/drawing/2014/main" id="{34FDE50B-20C1-47BC-B8AD-74D1C2CFFDE3}"/>
              </a:ext>
            </a:extLst>
          </p:cNvPr>
          <p:cNvSpPr txBox="1"/>
          <p:nvPr/>
        </p:nvSpPr>
        <p:spPr>
          <a:xfrm>
            <a:off x="962025" y="1828800"/>
            <a:ext cx="9305925" cy="1015663"/>
          </a:xfrm>
          <a:prstGeom prst="rect">
            <a:avLst/>
          </a:prstGeom>
          <a:noFill/>
        </p:spPr>
        <p:txBody>
          <a:bodyPr wrap="square" rtlCol="0">
            <a:spAutoFit/>
          </a:bodyPr>
          <a:lstStyle/>
          <a:p>
            <a:pPr marL="342900" indent="-342900">
              <a:buAutoNum type="arabicPeriod"/>
            </a:pPr>
            <a:r>
              <a:rPr lang="nl-NL" sz="2000" dirty="0"/>
              <a:t>Nog 2 nieuwe begrippen </a:t>
            </a:r>
          </a:p>
          <a:p>
            <a:pPr marL="342900" indent="-342900">
              <a:buAutoNum type="arabicPeriod"/>
            </a:pPr>
            <a:r>
              <a:rPr lang="nl-NL" sz="2000" dirty="0"/>
              <a:t>De begrippen voor de kennistoets: vragen?</a:t>
            </a:r>
          </a:p>
          <a:p>
            <a:pPr marL="342900" indent="-342900">
              <a:buAutoNum type="arabicPeriod"/>
            </a:pPr>
            <a:r>
              <a:rPr lang="nl-NL" sz="2000" dirty="0"/>
              <a:t>Zelfstandig verder werken aan alles voor het verhalencafé.</a:t>
            </a:r>
          </a:p>
        </p:txBody>
      </p:sp>
    </p:spTree>
    <p:extLst>
      <p:ext uri="{BB962C8B-B14F-4D97-AF65-F5344CB8AC3E}">
        <p14:creationId xmlns:p14="http://schemas.microsoft.com/office/powerpoint/2010/main" val="213127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E77645-958F-4127-8E73-1AECF27E8F3E}"/>
              </a:ext>
            </a:extLst>
          </p:cNvPr>
          <p:cNvSpPr txBox="1"/>
          <p:nvPr/>
        </p:nvSpPr>
        <p:spPr>
          <a:xfrm>
            <a:off x="771525" y="842369"/>
            <a:ext cx="6096000" cy="1353960"/>
          </a:xfrm>
          <a:prstGeom prst="rect">
            <a:avLst/>
          </a:prstGeom>
          <a:noFill/>
        </p:spPr>
        <p:txBody>
          <a:bodyPr wrap="square">
            <a:spAutoFit/>
          </a:bodyPr>
          <a:lstStyle/>
          <a:p>
            <a:pPr fontAlgn="base">
              <a:lnSpc>
                <a:spcPct val="107000"/>
              </a:lnSpc>
              <a:spcAft>
                <a:spcPts val="800"/>
              </a:spcAf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Nog behandelen: </a:t>
            </a:r>
          </a:p>
          <a:p>
            <a:pPr fontAlgn="base">
              <a:lnSpc>
                <a:spcPct val="107000"/>
              </a:lnSpc>
              <a:spcAft>
                <a:spcPts val="800"/>
              </a:spcAft>
            </a:pPr>
            <a:r>
              <a:rPr lang="nl-NL" sz="3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1. Duurzame wijk </a:t>
            </a:r>
            <a:endParaRPr lang="nl-NL"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27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D9423-992B-4FD5-BEA3-1064617A39C5}"/>
              </a:ext>
            </a:extLst>
          </p:cNvPr>
          <p:cNvSpPr>
            <a:spLocks noGrp="1"/>
          </p:cNvSpPr>
          <p:nvPr>
            <p:ph type="title"/>
          </p:nvPr>
        </p:nvSpPr>
        <p:spPr/>
        <p:txBody>
          <a:bodyPr/>
          <a:lstStyle/>
          <a:p>
            <a:r>
              <a:rPr lang="nl-NL" dirty="0"/>
              <a:t>Duurzame wijken en steden</a:t>
            </a:r>
          </a:p>
        </p:txBody>
      </p:sp>
      <p:sp>
        <p:nvSpPr>
          <p:cNvPr id="4" name="Tekstvak 3">
            <a:extLst>
              <a:ext uri="{FF2B5EF4-FFF2-40B4-BE49-F238E27FC236}">
                <a16:creationId xmlns:a16="http://schemas.microsoft.com/office/drawing/2014/main" id="{624D569C-C36E-4DA9-B3A8-0E09968D058F}"/>
              </a:ext>
            </a:extLst>
          </p:cNvPr>
          <p:cNvSpPr txBox="1"/>
          <p:nvPr/>
        </p:nvSpPr>
        <p:spPr>
          <a:xfrm>
            <a:off x="689344" y="1284905"/>
            <a:ext cx="10515600" cy="3785652"/>
          </a:xfrm>
          <a:prstGeom prst="rect">
            <a:avLst/>
          </a:prstGeom>
          <a:noFill/>
        </p:spPr>
        <p:txBody>
          <a:bodyPr wrap="square">
            <a:spAutoFit/>
          </a:bodyPr>
          <a:lstStyle/>
          <a:p>
            <a:r>
              <a:rPr lang="nl-NL" sz="2000" dirty="0"/>
              <a:t>Bouwen in steden en wijken kan vaak duurzamer. </a:t>
            </a:r>
          </a:p>
          <a:p>
            <a:endParaRPr lang="nl-NL" sz="2000" dirty="0"/>
          </a:p>
          <a:p>
            <a:r>
              <a:rPr lang="nl-NL" sz="2000" b="1" dirty="0">
                <a:solidFill>
                  <a:schemeClr val="accent1"/>
                </a:solidFill>
              </a:rPr>
              <a:t>Leefbaarheid</a:t>
            </a:r>
          </a:p>
          <a:p>
            <a:r>
              <a:rPr lang="nl-NL" sz="2000" b="1" dirty="0">
                <a:solidFill>
                  <a:schemeClr val="accent1"/>
                </a:solidFill>
              </a:rPr>
              <a:t>Bijvoorbeeld door slim om te gaan met ruimte</a:t>
            </a:r>
          </a:p>
          <a:p>
            <a:r>
              <a:rPr lang="nl-NL" sz="2000" dirty="0"/>
              <a:t>De bouw in steden en wijken kan vaak duurzamer. Bijvoorbeeld door ‘functiemenging’. Functiemenging betekent dat ruimtes geschikt zijn voor verschillend gebruik. Denk aan voetbalstadions waarin concerten plaatsvinden. Dit zorgt ervoor dat het leven in de stad voor de bewoners en gebruikers aangenamer wordt.</a:t>
            </a:r>
          </a:p>
          <a:p>
            <a:endParaRPr lang="nl-NL" sz="2000" dirty="0"/>
          </a:p>
          <a:p>
            <a:r>
              <a:rPr lang="nl-NL" sz="2000" dirty="0"/>
              <a:t>Meervoudig ruimtegebruik betekent bijvoorbeeld een parkeergarage of station onder de grond, met daarboven winkels en woningen. Door de ruimte slim te gebruiken blijft ergens anders in de stad ruimte over voor een plein of park. Zo verblijven mensen met plezier in hun wijk of stad. </a:t>
            </a:r>
          </a:p>
        </p:txBody>
      </p:sp>
      <p:sp>
        <p:nvSpPr>
          <p:cNvPr id="3" name="Tekstvak 2">
            <a:extLst>
              <a:ext uri="{FF2B5EF4-FFF2-40B4-BE49-F238E27FC236}">
                <a16:creationId xmlns:a16="http://schemas.microsoft.com/office/drawing/2014/main" id="{2E2F3886-2C8C-4A1F-BF5A-BC37D45D5714}"/>
              </a:ext>
            </a:extLst>
          </p:cNvPr>
          <p:cNvSpPr txBox="1"/>
          <p:nvPr/>
        </p:nvSpPr>
        <p:spPr>
          <a:xfrm>
            <a:off x="774405" y="5747119"/>
            <a:ext cx="8115300" cy="461665"/>
          </a:xfrm>
          <a:prstGeom prst="rect">
            <a:avLst/>
          </a:prstGeom>
          <a:solidFill>
            <a:schemeClr val="accent1">
              <a:lumMod val="40000"/>
              <a:lumOff val="60000"/>
            </a:schemeClr>
          </a:solidFill>
        </p:spPr>
        <p:txBody>
          <a:bodyPr wrap="square" rtlCol="0">
            <a:spAutoFit/>
          </a:bodyPr>
          <a:lstStyle/>
          <a:p>
            <a:r>
              <a:rPr lang="nl-NL" sz="2400" dirty="0"/>
              <a:t>Maar er zijn meer aspecten: </a:t>
            </a:r>
          </a:p>
        </p:txBody>
      </p:sp>
    </p:spTree>
    <p:extLst>
      <p:ext uri="{BB962C8B-B14F-4D97-AF65-F5344CB8AC3E}">
        <p14:creationId xmlns:p14="http://schemas.microsoft.com/office/powerpoint/2010/main" val="389930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ntroductievideo City Deal Energieke wijken, duurzaam en sociaal">
            <a:hlinkClick r:id="" action="ppaction://media"/>
            <a:extLst>
              <a:ext uri="{FF2B5EF4-FFF2-40B4-BE49-F238E27FC236}">
                <a16:creationId xmlns:a16="http://schemas.microsoft.com/office/drawing/2014/main" id="{0EBE8E91-B2A5-4AB8-B85B-499EB5E870A0}"/>
              </a:ext>
            </a:extLst>
          </p:cNvPr>
          <p:cNvPicPr>
            <a:picLocks noRot="1" noChangeAspect="1"/>
          </p:cNvPicPr>
          <p:nvPr>
            <a:videoFile r:link="rId1"/>
          </p:nvPr>
        </p:nvPicPr>
        <p:blipFill>
          <a:blip r:embed="rId3"/>
          <a:stretch>
            <a:fillRect/>
          </a:stretch>
        </p:blipFill>
        <p:spPr>
          <a:xfrm>
            <a:off x="809625" y="498475"/>
            <a:ext cx="10373539" cy="5861050"/>
          </a:xfrm>
          <a:prstGeom prst="rect">
            <a:avLst/>
          </a:prstGeom>
        </p:spPr>
      </p:pic>
    </p:spTree>
    <p:extLst>
      <p:ext uri="{BB962C8B-B14F-4D97-AF65-F5344CB8AC3E}">
        <p14:creationId xmlns:p14="http://schemas.microsoft.com/office/powerpoint/2010/main" val="42804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54FE6E-9CE3-4BF2-BE01-CCBFDEA225AC}"/>
              </a:ext>
            </a:extLst>
          </p:cNvPr>
          <p:cNvPicPr>
            <a:picLocks noChangeAspect="1"/>
          </p:cNvPicPr>
          <p:nvPr/>
        </p:nvPicPr>
        <p:blipFill>
          <a:blip r:embed="rId3"/>
          <a:stretch>
            <a:fillRect/>
          </a:stretch>
        </p:blipFill>
        <p:spPr>
          <a:xfrm>
            <a:off x="241610" y="0"/>
            <a:ext cx="11708780" cy="6858000"/>
          </a:xfrm>
          <a:prstGeom prst="rect">
            <a:avLst/>
          </a:prstGeom>
        </p:spPr>
      </p:pic>
    </p:spTree>
    <p:extLst>
      <p:ext uri="{BB962C8B-B14F-4D97-AF65-F5344CB8AC3E}">
        <p14:creationId xmlns:p14="http://schemas.microsoft.com/office/powerpoint/2010/main" val="190082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D5034-2CD9-4AC2-8951-9FB6BD4290B6}"/>
              </a:ext>
            </a:extLst>
          </p:cNvPr>
          <p:cNvSpPr>
            <a:spLocks noGrp="1"/>
          </p:cNvSpPr>
          <p:nvPr>
            <p:ph type="title"/>
          </p:nvPr>
        </p:nvSpPr>
        <p:spPr/>
        <p:txBody>
          <a:bodyPr/>
          <a:lstStyle/>
          <a:p>
            <a:r>
              <a:rPr lang="nl-NL" dirty="0"/>
              <a:t>Wat maakt een wijk duurzaam:</a:t>
            </a:r>
          </a:p>
        </p:txBody>
      </p:sp>
      <p:sp>
        <p:nvSpPr>
          <p:cNvPr id="4" name="Tekstvak 3">
            <a:extLst>
              <a:ext uri="{FF2B5EF4-FFF2-40B4-BE49-F238E27FC236}">
                <a16:creationId xmlns:a16="http://schemas.microsoft.com/office/drawing/2014/main" id="{26E8ED55-8466-4632-BA63-7D46C401F868}"/>
              </a:ext>
            </a:extLst>
          </p:cNvPr>
          <p:cNvSpPr txBox="1"/>
          <p:nvPr/>
        </p:nvSpPr>
        <p:spPr>
          <a:xfrm>
            <a:off x="952500" y="1690688"/>
            <a:ext cx="5543550" cy="3416320"/>
          </a:xfrm>
          <a:prstGeom prst="rect">
            <a:avLst/>
          </a:prstGeom>
          <a:noFill/>
        </p:spPr>
        <p:txBody>
          <a:bodyPr wrap="square" rtlCol="0">
            <a:spAutoFit/>
          </a:bodyPr>
          <a:lstStyle/>
          <a:p>
            <a:pPr marL="285750" indent="-285750">
              <a:buFont typeface="Arial" panose="020B0604020202020204" pitchFamily="34" charset="0"/>
              <a:buChar char="•"/>
            </a:pPr>
            <a:r>
              <a:rPr lang="nl-NL" sz="2400" dirty="0"/>
              <a:t>Milieukwaliteit </a:t>
            </a:r>
          </a:p>
          <a:p>
            <a:pPr marL="285750" indent="-285750">
              <a:buFont typeface="Arial" panose="020B0604020202020204" pitchFamily="34" charset="0"/>
              <a:buChar char="•"/>
            </a:pPr>
            <a:r>
              <a:rPr lang="nl-NL" sz="2400" dirty="0"/>
              <a:t>Klimaatadaptie</a:t>
            </a:r>
          </a:p>
          <a:p>
            <a:pPr marL="285750" indent="-285750">
              <a:buFont typeface="Arial" panose="020B0604020202020204" pitchFamily="34" charset="0"/>
              <a:buChar char="•"/>
            </a:pPr>
            <a:r>
              <a:rPr lang="nl-NL" sz="2400" dirty="0"/>
              <a:t>Circulariteit </a:t>
            </a:r>
          </a:p>
          <a:p>
            <a:pPr marL="285750" indent="-285750">
              <a:buFont typeface="Arial" panose="020B0604020202020204" pitchFamily="34" charset="0"/>
              <a:buChar char="•"/>
            </a:pPr>
            <a:r>
              <a:rPr lang="nl-NL" sz="2400" dirty="0"/>
              <a:t>Leefbaarheid en gezondheid</a:t>
            </a:r>
          </a:p>
          <a:p>
            <a:pPr marL="285750" indent="-285750">
              <a:buFont typeface="Arial" panose="020B0604020202020204" pitchFamily="34" charset="0"/>
              <a:buChar char="•"/>
            </a:pPr>
            <a:r>
              <a:rPr lang="nl-NL" sz="2400" dirty="0"/>
              <a:t>Mobiliteit </a:t>
            </a:r>
          </a:p>
          <a:p>
            <a:pPr marL="285750" indent="-285750">
              <a:buFont typeface="Arial" panose="020B0604020202020204" pitchFamily="34" charset="0"/>
              <a:buChar char="•"/>
            </a:pPr>
            <a:r>
              <a:rPr lang="nl-NL" sz="2400" dirty="0"/>
              <a:t>Energie </a:t>
            </a:r>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6" name="Tekstvak 5">
            <a:extLst>
              <a:ext uri="{FF2B5EF4-FFF2-40B4-BE49-F238E27FC236}">
                <a16:creationId xmlns:a16="http://schemas.microsoft.com/office/drawing/2014/main" id="{D2338EC1-1755-4C16-B961-7C3C0C6AD3AE}"/>
              </a:ext>
            </a:extLst>
          </p:cNvPr>
          <p:cNvSpPr txBox="1"/>
          <p:nvPr/>
        </p:nvSpPr>
        <p:spPr>
          <a:xfrm>
            <a:off x="5686425" y="2390347"/>
            <a:ext cx="6096000" cy="1572418"/>
          </a:xfrm>
          <a:prstGeom prst="rect">
            <a:avLst/>
          </a:prstGeom>
          <a:solidFill>
            <a:schemeClr val="accent1">
              <a:lumMod val="40000"/>
              <a:lumOff val="60000"/>
            </a:schemeClr>
          </a:solidFill>
        </p:spPr>
        <p:txBody>
          <a:bodyPr wrap="square">
            <a:spAutoFit/>
          </a:bodyPr>
          <a:lstStyle/>
          <a:p>
            <a:pPr>
              <a:lnSpc>
                <a:spcPct val="107000"/>
              </a:lnSpc>
              <a:spcAft>
                <a:spcPts val="800"/>
              </a:spcAft>
            </a:pP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OPDRACHT</a:t>
            </a:r>
          </a:p>
          <a:p>
            <a:pPr>
              <a:lnSpc>
                <a:spcPct val="107000"/>
              </a:lnSpc>
              <a:spcAft>
                <a:spcPts val="800"/>
              </a:spcAft>
            </a:pP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Ieder groepje krijgt een </a:t>
            </a:r>
            <a:r>
              <a:rPr lang="nl-NL" spc="75" dirty="0">
                <a:latin typeface="Calibri" panose="020F0502020204030204" pitchFamily="34" charset="0"/>
                <a:ea typeface="Times New Roman" panose="02020603050405020304" pitchFamily="18" charset="0"/>
                <a:cs typeface="Times New Roman" panose="02020603050405020304" pitchFamily="18" charset="0"/>
              </a:rPr>
              <a:t>van de aspecten. </a:t>
            </a:r>
            <a:endParaRPr lang="nl-NL" sz="1800" spc="75"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Wat betekent </a:t>
            </a:r>
            <a:r>
              <a:rPr lang="nl-NL" spc="75" dirty="0">
                <a:latin typeface="Calibri" panose="020F0502020204030204" pitchFamily="34" charset="0"/>
                <a:ea typeface="Times New Roman" panose="02020603050405020304" pitchFamily="18" charset="0"/>
                <a:cs typeface="Times New Roman" panose="02020603050405020304" pitchFamily="18" charset="0"/>
              </a:rPr>
              <a:t>dat</a:t>
            </a: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 aspect en zoek drie voorbeelden</a:t>
            </a:r>
          </a:p>
          <a:p>
            <a:pPr>
              <a:lnSpc>
                <a:spcPct val="107000"/>
              </a:lnSpc>
              <a:spcAft>
                <a:spcPts val="800"/>
              </a:spcAft>
            </a:pPr>
            <a:r>
              <a:rPr lang="nl-NL" spc="75" dirty="0">
                <a:latin typeface="Calibri" panose="020F0502020204030204" pitchFamily="34" charset="0"/>
                <a:ea typeface="Times New Roman" panose="02020603050405020304" pitchFamily="18" charset="0"/>
                <a:cs typeface="Times New Roman" panose="02020603050405020304" pitchFamily="18" charset="0"/>
              </a:rPr>
              <a:t>Over 10 minuten maken we een rondje</a:t>
            </a: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7" name="Tekstvak 6">
            <a:extLst>
              <a:ext uri="{FF2B5EF4-FFF2-40B4-BE49-F238E27FC236}">
                <a16:creationId xmlns:a16="http://schemas.microsoft.com/office/drawing/2014/main" id="{7DC93F02-3B79-468E-9148-4FEF74BE4ADE}"/>
              </a:ext>
            </a:extLst>
          </p:cNvPr>
          <p:cNvSpPr txBox="1"/>
          <p:nvPr/>
        </p:nvSpPr>
        <p:spPr>
          <a:xfrm>
            <a:off x="5686425" y="5296626"/>
            <a:ext cx="6096000" cy="830997"/>
          </a:xfrm>
          <a:prstGeom prst="rect">
            <a:avLst/>
          </a:prstGeom>
          <a:solidFill>
            <a:schemeClr val="accent1">
              <a:lumMod val="40000"/>
              <a:lumOff val="60000"/>
            </a:schemeClr>
          </a:solidFill>
        </p:spPr>
        <p:txBody>
          <a:bodyPr wrap="square" rtlCol="0">
            <a:spAutoFit/>
          </a:bodyPr>
          <a:lstStyle/>
          <a:p>
            <a:r>
              <a:rPr lang="nl-NL" sz="2400" dirty="0"/>
              <a:t>Tot slot: </a:t>
            </a:r>
          </a:p>
          <a:p>
            <a:r>
              <a:rPr lang="nl-NL" sz="2400" dirty="0"/>
              <a:t>Waarom is een duurzame wijk belangrijk? </a:t>
            </a:r>
          </a:p>
        </p:txBody>
      </p:sp>
      <p:pic>
        <p:nvPicPr>
          <p:cNvPr id="8" name="Afbeelding 7">
            <a:extLst>
              <a:ext uri="{FF2B5EF4-FFF2-40B4-BE49-F238E27FC236}">
                <a16:creationId xmlns:a16="http://schemas.microsoft.com/office/drawing/2014/main" id="{3BF831CE-5283-4DEB-80B8-40DCD56F0045}"/>
              </a:ext>
            </a:extLst>
          </p:cNvPr>
          <p:cNvPicPr>
            <a:picLocks noChangeAspect="1"/>
          </p:cNvPicPr>
          <p:nvPr/>
        </p:nvPicPr>
        <p:blipFill>
          <a:blip r:embed="rId2"/>
          <a:stretch>
            <a:fillRect/>
          </a:stretch>
        </p:blipFill>
        <p:spPr>
          <a:xfrm>
            <a:off x="952500" y="4160680"/>
            <a:ext cx="3426460" cy="2271892"/>
          </a:xfrm>
          <a:prstGeom prst="rect">
            <a:avLst/>
          </a:prstGeom>
        </p:spPr>
      </p:pic>
    </p:spTree>
    <p:extLst>
      <p:ext uri="{BB962C8B-B14F-4D97-AF65-F5344CB8AC3E}">
        <p14:creationId xmlns:p14="http://schemas.microsoft.com/office/powerpoint/2010/main" val="38093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E77645-958F-4127-8E73-1AECF27E8F3E}"/>
              </a:ext>
            </a:extLst>
          </p:cNvPr>
          <p:cNvSpPr txBox="1"/>
          <p:nvPr/>
        </p:nvSpPr>
        <p:spPr>
          <a:xfrm>
            <a:off x="771525" y="842369"/>
            <a:ext cx="10767332" cy="1353960"/>
          </a:xfrm>
          <a:prstGeom prst="rect">
            <a:avLst/>
          </a:prstGeom>
          <a:noFill/>
        </p:spPr>
        <p:txBody>
          <a:bodyPr wrap="square">
            <a:spAutoFit/>
          </a:bodyPr>
          <a:lstStyle/>
          <a:p>
            <a:pPr fontAlgn="base">
              <a:lnSpc>
                <a:spcPct val="107000"/>
              </a:lnSpc>
              <a:spcAft>
                <a:spcPts val="800"/>
              </a:spcAf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Nog behandelen: </a:t>
            </a:r>
          </a:p>
          <a:p>
            <a:pPr fontAlgn="base">
              <a:lnSpc>
                <a:spcPct val="107000"/>
              </a:lnSpc>
              <a:spcAft>
                <a:spcPts val="800"/>
              </a:spcAft>
            </a:pPr>
            <a:r>
              <a:rPr lang="nl-NL" sz="32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2. Participatie om een leefbare wijk te realiseren </a:t>
            </a:r>
            <a:endParaRPr lang="nl-NL"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Experiment 2 - Bewonersparticipatie">
            <a:extLst>
              <a:ext uri="{FF2B5EF4-FFF2-40B4-BE49-F238E27FC236}">
                <a16:creationId xmlns:a16="http://schemas.microsoft.com/office/drawing/2014/main" id="{6501AC6D-7E11-692C-ECC2-CF1E36818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722110"/>
            <a:ext cx="3124200" cy="337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0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28A64-F025-4979-AEE0-3460BC859B6F}"/>
              </a:ext>
            </a:extLst>
          </p:cNvPr>
          <p:cNvSpPr>
            <a:spLocks noGrp="1"/>
          </p:cNvSpPr>
          <p:nvPr>
            <p:ph type="title"/>
          </p:nvPr>
        </p:nvSpPr>
        <p:spPr/>
        <p:txBody>
          <a:bodyPr/>
          <a:lstStyle/>
          <a:p>
            <a:r>
              <a:rPr lang="nl-NL" dirty="0"/>
              <a:t>Bewonersparticipatie </a:t>
            </a:r>
          </a:p>
        </p:txBody>
      </p:sp>
      <p:pic>
        <p:nvPicPr>
          <p:cNvPr id="5" name="Afbeelding 4">
            <a:extLst>
              <a:ext uri="{FF2B5EF4-FFF2-40B4-BE49-F238E27FC236}">
                <a16:creationId xmlns:a16="http://schemas.microsoft.com/office/drawing/2014/main" id="{038EECAC-E094-45A7-AAC7-C56FB1A0A4D5}"/>
              </a:ext>
            </a:extLst>
          </p:cNvPr>
          <p:cNvPicPr>
            <a:picLocks noChangeAspect="1"/>
          </p:cNvPicPr>
          <p:nvPr/>
        </p:nvPicPr>
        <p:blipFill>
          <a:blip r:embed="rId2"/>
          <a:stretch>
            <a:fillRect/>
          </a:stretch>
        </p:blipFill>
        <p:spPr>
          <a:xfrm>
            <a:off x="6451146" y="1740294"/>
            <a:ext cx="4267200" cy="460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876331C8-132F-D1C8-C480-B8CE0B3BCFB6}"/>
              </a:ext>
            </a:extLst>
          </p:cNvPr>
          <p:cNvSpPr txBox="1"/>
          <p:nvPr/>
        </p:nvSpPr>
        <p:spPr>
          <a:xfrm>
            <a:off x="371476" y="1194980"/>
            <a:ext cx="4918981" cy="1323439"/>
          </a:xfrm>
          <a:prstGeom prst="rect">
            <a:avLst/>
          </a:prstGeom>
          <a:noFill/>
        </p:spPr>
        <p:txBody>
          <a:bodyPr wrap="square">
            <a:spAutoFit/>
          </a:bodyPr>
          <a:lstStyle/>
          <a:p>
            <a:r>
              <a:rPr lang="nl-NL" sz="2000" b="1" i="0" dirty="0">
                <a:solidFill>
                  <a:schemeClr val="accent6"/>
                </a:solidFill>
                <a:effectLst/>
                <a:latin typeface="Google Sans"/>
              </a:rPr>
              <a:t>WAT?</a:t>
            </a:r>
          </a:p>
          <a:p>
            <a:r>
              <a:rPr lang="nl-NL" sz="2000" b="1" i="0" dirty="0">
                <a:solidFill>
                  <a:schemeClr val="accent6"/>
                </a:solidFill>
                <a:effectLst/>
                <a:latin typeface="Google Sans"/>
              </a:rPr>
              <a:t>Bewonersparticipatie houdt in dat bewoners mee praten en beslissen over hun eigen leefomgeving. </a:t>
            </a:r>
            <a:endParaRPr lang="nl-NL" sz="2000" b="1" dirty="0">
              <a:solidFill>
                <a:schemeClr val="accent6"/>
              </a:solidFill>
            </a:endParaRPr>
          </a:p>
        </p:txBody>
      </p:sp>
      <p:sp>
        <p:nvSpPr>
          <p:cNvPr id="7" name="Tekstvak 6">
            <a:extLst>
              <a:ext uri="{FF2B5EF4-FFF2-40B4-BE49-F238E27FC236}">
                <a16:creationId xmlns:a16="http://schemas.microsoft.com/office/drawing/2014/main" id="{F025F7A7-6013-156D-5CBE-99645394ED5E}"/>
              </a:ext>
            </a:extLst>
          </p:cNvPr>
          <p:cNvSpPr txBox="1"/>
          <p:nvPr/>
        </p:nvSpPr>
        <p:spPr>
          <a:xfrm>
            <a:off x="371476" y="3194094"/>
            <a:ext cx="5093153" cy="2585323"/>
          </a:xfrm>
          <a:prstGeom prst="rect">
            <a:avLst/>
          </a:prstGeom>
          <a:noFill/>
        </p:spPr>
        <p:txBody>
          <a:bodyPr wrap="square">
            <a:spAutoFit/>
          </a:bodyPr>
          <a:lstStyle/>
          <a:p>
            <a:r>
              <a:rPr lang="nl-NL" b="1" dirty="0">
                <a:solidFill>
                  <a:schemeClr val="accent6"/>
                </a:solidFill>
              </a:rPr>
              <a:t>WAAROM? </a:t>
            </a:r>
          </a:p>
          <a:p>
            <a:r>
              <a:rPr lang="nl-NL" b="1" dirty="0">
                <a:solidFill>
                  <a:schemeClr val="accent6"/>
                </a:solidFill>
              </a:rPr>
              <a:t>Als bewoners worden gehoord, kunnen hun ideeën worden meegenomen in bijvoorbeeld grote veranderingen in de wijk, de aanleg van een speeltuin of het opknappen van binnen tuinen. Bovendien biedt betrokkenheid bewoners een sociaal netwerk en een ingang voor het veranderen en verbeteren van de leefomgeving.</a:t>
            </a:r>
          </a:p>
        </p:txBody>
      </p:sp>
      <p:sp>
        <p:nvSpPr>
          <p:cNvPr id="8" name="Tekstvak 7">
            <a:extLst>
              <a:ext uri="{FF2B5EF4-FFF2-40B4-BE49-F238E27FC236}">
                <a16:creationId xmlns:a16="http://schemas.microsoft.com/office/drawing/2014/main" id="{80604530-5FB6-9731-5354-21D30E41BEE4}"/>
              </a:ext>
            </a:extLst>
          </p:cNvPr>
          <p:cNvSpPr txBox="1"/>
          <p:nvPr/>
        </p:nvSpPr>
        <p:spPr>
          <a:xfrm>
            <a:off x="6350095" y="1185514"/>
            <a:ext cx="1534886" cy="369332"/>
          </a:xfrm>
          <a:prstGeom prst="rect">
            <a:avLst/>
          </a:prstGeom>
          <a:noFill/>
        </p:spPr>
        <p:txBody>
          <a:bodyPr wrap="square" rtlCol="0">
            <a:spAutoFit/>
          </a:bodyPr>
          <a:lstStyle/>
          <a:p>
            <a:r>
              <a:rPr lang="nl-NL" b="1" dirty="0">
                <a:solidFill>
                  <a:schemeClr val="accent6"/>
                </a:solidFill>
              </a:rPr>
              <a:t>HOE?</a:t>
            </a:r>
          </a:p>
        </p:txBody>
      </p:sp>
    </p:spTree>
    <p:extLst>
      <p:ext uri="{BB962C8B-B14F-4D97-AF65-F5344CB8AC3E}">
        <p14:creationId xmlns:p14="http://schemas.microsoft.com/office/powerpoint/2010/main" val="37087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B4C0DDE3-766C-49F7-B656-1C222F395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19</TotalTime>
  <Words>367</Words>
  <Application>Microsoft Office PowerPoint</Application>
  <PresentationFormat>Breedbeeld</PresentationFormat>
  <Paragraphs>72</Paragraphs>
  <Slides>12</Slides>
  <Notes>2</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Arial Black</vt:lpstr>
      <vt:lpstr>Calibri</vt:lpstr>
      <vt:lpstr>Google Sans</vt:lpstr>
      <vt:lpstr>Yuverta</vt:lpstr>
      <vt:lpstr>Laatste les Stad en wijk periode 1 30-10-2023</vt:lpstr>
      <vt:lpstr>Programma van vandaag</vt:lpstr>
      <vt:lpstr>PowerPoint-presentatie</vt:lpstr>
      <vt:lpstr>Duurzame wijken en steden</vt:lpstr>
      <vt:lpstr>PowerPoint-presentatie</vt:lpstr>
      <vt:lpstr>PowerPoint-presentatie</vt:lpstr>
      <vt:lpstr>Wat maakt een wijk duurzaam:</vt:lpstr>
      <vt:lpstr>PowerPoint-presentatie</vt:lpstr>
      <vt:lpstr>Bewonersparticipatie </vt:lpstr>
      <vt:lpstr>Toepassen</vt:lpstr>
      <vt:lpstr>De begrippenlijst: </vt:lpstr>
      <vt:lpstr>Succes met leren!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 periode 1</dc:title>
  <dc:creator>Pascalle Cup</dc:creator>
  <dc:description>Template by HQ Solutions</dc:description>
  <cp:lastModifiedBy>Pascalle Cup</cp:lastModifiedBy>
  <cp:revision>1</cp:revision>
  <dcterms:created xsi:type="dcterms:W3CDTF">2023-10-27T12:45:05Z</dcterms:created>
  <dcterms:modified xsi:type="dcterms:W3CDTF">2023-10-30T10:07:07Z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